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77" r:id="rId3"/>
    <p:sldId id="278" r:id="rId4"/>
    <p:sldId id="279" r:id="rId5"/>
    <p:sldId id="268" r:id="rId6"/>
    <p:sldId id="274" r:id="rId7"/>
    <p:sldId id="280" r:id="rId8"/>
    <p:sldId id="281" r:id="rId9"/>
    <p:sldId id="282" r:id="rId10"/>
    <p:sldId id="275" r:id="rId11"/>
    <p:sldId id="283" r:id="rId12"/>
    <p:sldId id="276" r:id="rId13"/>
    <p:sldId id="284" r:id="rId14"/>
    <p:sldId id="286" r:id="rId15"/>
    <p:sldId id="285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386" y="-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C4A9-D48E-7E44-BA47-F31DBD7D480A}" type="datetimeFigureOut">
              <a:rPr lang="it-IT" smtClean="0"/>
              <a:pPr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D7A7-E01D-E349-83EE-E0EE408EDB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513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C4A9-D48E-7E44-BA47-F31DBD7D480A}" type="datetimeFigureOut">
              <a:rPr lang="it-IT" smtClean="0"/>
              <a:pPr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D7A7-E01D-E349-83EE-E0EE408EDB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0913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C4A9-D48E-7E44-BA47-F31DBD7D480A}" type="datetimeFigureOut">
              <a:rPr lang="it-IT" smtClean="0"/>
              <a:pPr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D7A7-E01D-E349-83EE-E0EE408EDB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8637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C4A9-D48E-7E44-BA47-F31DBD7D480A}" type="datetimeFigureOut">
              <a:rPr lang="it-IT" smtClean="0"/>
              <a:pPr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D7A7-E01D-E349-83EE-E0EE408EDB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581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C4A9-D48E-7E44-BA47-F31DBD7D480A}" type="datetimeFigureOut">
              <a:rPr lang="it-IT" smtClean="0"/>
              <a:pPr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D7A7-E01D-E349-83EE-E0EE408EDB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4298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C4A9-D48E-7E44-BA47-F31DBD7D480A}" type="datetimeFigureOut">
              <a:rPr lang="it-IT" smtClean="0"/>
              <a:pPr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D7A7-E01D-E349-83EE-E0EE408EDB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6795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C4A9-D48E-7E44-BA47-F31DBD7D480A}" type="datetimeFigureOut">
              <a:rPr lang="it-IT" smtClean="0"/>
              <a:pPr/>
              <a:t>21/10/2021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D7A7-E01D-E349-83EE-E0EE408EDB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1026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C4A9-D48E-7E44-BA47-F31DBD7D480A}" type="datetimeFigureOut">
              <a:rPr lang="it-IT" smtClean="0"/>
              <a:pPr/>
              <a:t>21/10/2021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D7A7-E01D-E349-83EE-E0EE408EDB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8976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C4A9-D48E-7E44-BA47-F31DBD7D480A}" type="datetimeFigureOut">
              <a:rPr lang="it-IT" smtClean="0"/>
              <a:pPr/>
              <a:t>21/10/2021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D7A7-E01D-E349-83EE-E0EE408EDB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5254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C4A9-D48E-7E44-BA47-F31DBD7D480A}" type="datetimeFigureOut">
              <a:rPr lang="it-IT" smtClean="0"/>
              <a:pPr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D7A7-E01D-E349-83EE-E0EE408EDB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4961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C4A9-D48E-7E44-BA47-F31DBD7D480A}" type="datetimeFigureOut">
              <a:rPr lang="it-IT" smtClean="0"/>
              <a:pPr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D7A7-E01D-E349-83EE-E0EE408EDB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2994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C4A9-D48E-7E44-BA47-F31DBD7D480A}" type="datetimeFigureOut">
              <a:rPr lang="it-IT" smtClean="0"/>
              <a:pPr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D7A7-E01D-E349-83EE-E0EE408EDB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4272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sualizza immagine di origine"/>
          <p:cNvPicPr>
            <a:picLocks noChangeAspect="1" noChangeArrowheads="1"/>
          </p:cNvPicPr>
          <p:nvPr/>
        </p:nvPicPr>
        <p:blipFill>
          <a:blip r:embed="rId2"/>
          <a:srcRect t="10394"/>
          <a:stretch>
            <a:fillRect/>
          </a:stretch>
        </p:blipFill>
        <p:spPr bwMode="auto">
          <a:xfrm>
            <a:off x="1" y="0"/>
            <a:ext cx="9143999" cy="6858001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341314" y="198454"/>
            <a:ext cx="6484775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RIFORMA</a:t>
            </a:r>
          </a:p>
          <a:p>
            <a:pPr algn="ctr"/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CONTRORIFORMA</a:t>
            </a:r>
            <a:endParaRPr lang="it-IT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84662" y="1926967"/>
            <a:ext cx="589175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 PORTARE AVANTI LA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SFIDA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COL PROTESTANTESIMO ERA PERÒ NECESSARIO </a:t>
            </a:r>
            <a:r>
              <a:rPr kumimoji="0" lang="it-IT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FORMARE</a:t>
            </a:r>
            <a:r>
              <a:rPr kumimoji="0" lang="it-IT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ED </a:t>
            </a:r>
            <a:r>
              <a:rPr kumimoji="0" lang="it-IT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EDUCARE</a:t>
            </a:r>
            <a:r>
              <a:rPr kumimoji="0" lang="it-IT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UN CLERO ALL’ALTEZZA DELLA SITUAZIONE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70560" y="527745"/>
            <a:ext cx="468477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b="1" dirty="0" smtClean="0"/>
              <a:t>RIFORMA CATTOLICA</a:t>
            </a:r>
            <a:endParaRPr lang="it-IT" sz="4000" b="1" dirty="0"/>
          </a:p>
        </p:txBody>
      </p:sp>
      <p:pic>
        <p:nvPicPr>
          <p:cNvPr id="4098" name="Picture 2" descr="Visualizza immagine di 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495" y="1235631"/>
            <a:ext cx="2409825" cy="3952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60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20040" y="459284"/>
            <a:ext cx="8237613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OBBLIGO </a:t>
            </a:r>
            <a:r>
              <a:rPr kumimoji="0" lang="it-IT" sz="28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it-IT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RESIDENZA</a:t>
            </a:r>
            <a:r>
              <a:rPr kumimoji="0" lang="it-IT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 PARTE DEI VESCOVI E DEI PRETI NELLE LORO DIOCESI O PARROCCHIE E, DUNQUE, </a:t>
            </a:r>
            <a:r>
              <a:rPr kumimoji="0" lang="it-IT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DIVIETO </a:t>
            </a:r>
            <a:r>
              <a:rPr kumimoji="0" lang="it-IT" sz="28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it-IT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CUMULARE I BENEFICI</a:t>
            </a:r>
            <a:endParaRPr lang="it-IT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ISTITUZIONE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SEMINARI PER </a:t>
            </a:r>
            <a:r>
              <a:rPr kumimoji="0" lang="it-IT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ISTRUIRE I PRETI.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CHIESA VOLEVA AVERE UOMINI PREPARATI CAPACI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PREDICARE FRA LA GENTE (COME SI DIMOSTRARONO, AD ESEMPIO, I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GESUITI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FONDATI DA SANT’INGNAZIO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LOYOLA)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DIVIETO </a:t>
            </a:r>
            <a:r>
              <a:rPr kumimoji="0" lang="it-IT" sz="28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it-IT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SPOSARSI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 I PRETI CATTOLICI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0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73680"/>
            <a:ext cx="6442145" cy="4084320"/>
          </a:xfrm>
          <a:prstGeom prst="rect">
            <a:avLst/>
          </a:prstGeom>
          <a:noFill/>
        </p:spPr>
      </p:pic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3"/>
          <a:srcRect l="50572" t="4306" r="3869" b="15972"/>
          <a:stretch>
            <a:fillRect/>
          </a:stretch>
        </p:blipFill>
        <p:spPr bwMode="auto">
          <a:xfrm>
            <a:off x="5958840" y="0"/>
            <a:ext cx="3185160" cy="4373880"/>
          </a:xfrm>
          <a:prstGeom prst="rect">
            <a:avLst/>
          </a:prstGeom>
          <a:noFill/>
        </p:spPr>
      </p:pic>
      <p:sp>
        <p:nvSpPr>
          <p:cNvPr id="26" name="CasellaDiTesto 25"/>
          <p:cNvSpPr txBox="1"/>
          <p:nvPr/>
        </p:nvSpPr>
        <p:spPr>
          <a:xfrm>
            <a:off x="521208" y="1043642"/>
            <a:ext cx="6946392" cy="3970318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RIORGANIZZAZIONE </a:t>
            </a:r>
            <a:r>
              <a:rPr lang="it-IT" sz="3600" dirty="0" smtClean="0"/>
              <a:t>DE</a:t>
            </a:r>
            <a:r>
              <a:rPr lang="it-IT" sz="3600" dirty="0" smtClean="0"/>
              <a:t>L TRIBUNALE DELL’</a:t>
            </a:r>
            <a:r>
              <a:rPr lang="it-IT" sz="3600" b="1" dirty="0" smtClean="0">
                <a:solidFill>
                  <a:srgbClr val="FF0000"/>
                </a:solidFill>
              </a:rPr>
              <a:t>INQUISIZIONE</a:t>
            </a:r>
            <a:r>
              <a:rPr lang="it-IT" sz="3600" dirty="0" smtClean="0"/>
              <a:t> (</a:t>
            </a:r>
            <a:r>
              <a:rPr lang="it-IT" sz="3600" i="1" dirty="0" smtClean="0"/>
              <a:t>CONGREGAZIONE DEL SANTO UFFIZIO</a:t>
            </a:r>
            <a:r>
              <a:rPr lang="it-IT" sz="3600" dirty="0" smtClean="0"/>
              <a:t>)</a:t>
            </a:r>
          </a:p>
          <a:p>
            <a:r>
              <a:rPr lang="it-IT" sz="3600" dirty="0" smtClean="0"/>
              <a:t> </a:t>
            </a:r>
          </a:p>
          <a:p>
            <a:pPr algn="r"/>
            <a:r>
              <a:rPr lang="it-IT" sz="3600" dirty="0" smtClean="0"/>
              <a:t>COMPITO: </a:t>
            </a:r>
            <a:r>
              <a:rPr lang="it-IT" sz="3600" b="1" dirty="0" smtClean="0"/>
              <a:t>ELIMINARE OGNI POSSIBILE ERESIA</a:t>
            </a:r>
            <a:r>
              <a:rPr lang="it-IT" sz="3600" dirty="0" smtClean="0"/>
              <a:t>. </a:t>
            </a:r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2934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" y="275332"/>
            <a:ext cx="82600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1571</a:t>
            </a:r>
            <a:r>
              <a:rPr lang="it-IT" sz="3200" dirty="0" smtClean="0"/>
              <a:t>: CREAZIONEDELLA CONGREGAZIONE DELL’</a:t>
            </a:r>
            <a:r>
              <a:rPr lang="it-IT" sz="3200" b="1" dirty="0" smtClean="0">
                <a:solidFill>
                  <a:srgbClr val="FF0000"/>
                </a:solidFill>
              </a:rPr>
              <a:t>INDICE</a:t>
            </a:r>
            <a:r>
              <a:rPr lang="it-IT" sz="3200" dirty="0" smtClean="0"/>
              <a:t> DEI LIBRI PROIBITI</a:t>
            </a:r>
          </a:p>
          <a:p>
            <a:endParaRPr lang="it-IT" sz="3200" dirty="0" smtClean="0"/>
          </a:p>
          <a:p>
            <a:r>
              <a:rPr lang="it-IT" sz="3200" dirty="0" smtClean="0"/>
              <a:t>COMPITO: </a:t>
            </a:r>
            <a:r>
              <a:rPr lang="it-IT" sz="3200" b="1" dirty="0" smtClean="0"/>
              <a:t>CERCARE E CENSURARE </a:t>
            </a:r>
            <a:r>
              <a:rPr lang="it-IT" sz="3200" dirty="0" smtClean="0"/>
              <a:t>TUTTI I LIBRI CONSIDERATI </a:t>
            </a:r>
            <a:r>
              <a:rPr lang="it-IT" sz="3200" b="1" dirty="0" smtClean="0"/>
              <a:t>PERICOLOSI</a:t>
            </a:r>
            <a:r>
              <a:rPr lang="it-IT" sz="3200" dirty="0" smtClean="0"/>
              <a:t> PER UN BUON CATTOLICO.</a:t>
            </a:r>
          </a:p>
        </p:txBody>
      </p:sp>
      <p:pic>
        <p:nvPicPr>
          <p:cNvPr id="26626" name="Picture 2" descr="Visualizza immagine di 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0825" y="3076398"/>
            <a:ext cx="6002655" cy="3781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63880" y="335280"/>
            <a:ext cx="82143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L’INDICE </a:t>
            </a:r>
            <a:r>
              <a:rPr lang="it-IT" sz="3200" b="1" dirty="0" smtClean="0"/>
              <a:t>VIETA TUTTI I LIBRI CONSIDERATI </a:t>
            </a:r>
            <a:r>
              <a:rPr lang="it-IT" sz="3200" b="1" dirty="0" smtClean="0">
                <a:solidFill>
                  <a:srgbClr val="FF0000"/>
                </a:solidFill>
              </a:rPr>
              <a:t>ERETICI</a:t>
            </a:r>
            <a:r>
              <a:rPr lang="it-IT" sz="3200" dirty="0" smtClean="0"/>
              <a:t>, MA ANCHE QUELLI CONSIDERATI </a:t>
            </a:r>
            <a:r>
              <a:rPr lang="it-IT" sz="3200" b="1" dirty="0" smtClean="0">
                <a:solidFill>
                  <a:srgbClr val="FF0000"/>
                </a:solidFill>
              </a:rPr>
              <a:t>IMMORALI</a:t>
            </a:r>
            <a:endParaRPr lang="it-IT" sz="3200" dirty="0" smtClean="0">
              <a:solidFill>
                <a:srgbClr val="FF0000"/>
              </a:solidFill>
            </a:endParaRPr>
          </a:p>
          <a:p>
            <a:endParaRPr lang="it-IT" sz="3200" dirty="0" smtClean="0"/>
          </a:p>
          <a:p>
            <a:r>
              <a:rPr lang="it-IT" sz="3200" dirty="0" smtClean="0"/>
              <a:t>PROIBISCE LA </a:t>
            </a:r>
            <a:r>
              <a:rPr lang="it-IT" sz="3200" dirty="0" smtClean="0"/>
              <a:t>LETTURA DELLA STESSA </a:t>
            </a:r>
            <a:r>
              <a:rPr lang="it-IT" sz="3200" b="1" dirty="0" smtClean="0">
                <a:solidFill>
                  <a:srgbClr val="FF0000"/>
                </a:solidFill>
              </a:rPr>
              <a:t>BIBBIA</a:t>
            </a:r>
            <a:r>
              <a:rPr lang="it-IT" sz="3200" dirty="0" smtClean="0"/>
              <a:t>, SE TRADOTTA  (SI POTEVA LEGGERLA SOLO IN LATINO</a:t>
            </a:r>
            <a:r>
              <a:rPr lang="it-IT" sz="3200" dirty="0" smtClean="0"/>
              <a:t>)</a:t>
            </a:r>
          </a:p>
          <a:p>
            <a:endParaRPr lang="it-IT" sz="3200" dirty="0" smtClean="0"/>
          </a:p>
          <a:p>
            <a:r>
              <a:rPr lang="it-IT" sz="3200" dirty="0" smtClean="0"/>
              <a:t>I LIBRI POSSONO ESSERE CONDANNATI </a:t>
            </a:r>
            <a:r>
              <a:rPr lang="it-IT" sz="3200" b="1" dirty="0" smtClean="0"/>
              <a:t>TOTALMENTE</a:t>
            </a:r>
            <a:r>
              <a:rPr lang="it-IT" sz="3200" dirty="0" smtClean="0"/>
              <a:t> OPPURE SUBIRE DELLE CENSURE O DEI </a:t>
            </a:r>
            <a:r>
              <a:rPr lang="it-IT" sz="3200" b="1" dirty="0" smtClean="0"/>
              <a:t>TAGLI</a:t>
            </a:r>
            <a:r>
              <a:rPr lang="it-IT" sz="3200" dirty="0" smtClean="0"/>
              <a:t> (IL </a:t>
            </a:r>
            <a:r>
              <a:rPr lang="it-IT" sz="3200" i="1" dirty="0" smtClean="0"/>
              <a:t>DECAMERONE</a:t>
            </a:r>
            <a:r>
              <a:rPr lang="it-IT" sz="3200" dirty="0" smtClean="0"/>
              <a:t>, AD ESEMPIO, VIENE LARGAMENTE RISISTEMATO).</a:t>
            </a:r>
            <a:endParaRPr lang="it-IT" sz="32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24000" y="1382285"/>
            <a:ext cx="5958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/>
              <a:t>BISOGNA ATTENDERE IL </a:t>
            </a:r>
            <a:r>
              <a:rPr lang="it-IT" sz="4000" b="1" dirty="0" smtClean="0"/>
              <a:t>NOVECENTO</a:t>
            </a:r>
            <a:r>
              <a:rPr lang="it-IT" sz="4000" dirty="0" smtClean="0"/>
              <a:t> PER LA CANCELLAZIONE SIA DELL’INDICE CHE DELL’INQUISIZIONE</a:t>
            </a:r>
            <a:endParaRPr lang="it-IT" sz="4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Visualizza immagine di 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3899535"/>
            <a:ext cx="2228850" cy="1524001"/>
          </a:xfrm>
          <a:prstGeom prst="rect">
            <a:avLst/>
          </a:prstGeom>
          <a:noFill/>
        </p:spPr>
      </p:pic>
      <p:pic>
        <p:nvPicPr>
          <p:cNvPr id="19458" name="Picture 2" descr="Visualizza immagine di 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3410" y="2255520"/>
            <a:ext cx="1803870" cy="1461135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838200" y="594360"/>
            <a:ext cx="787908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REAZIONE</a:t>
            </a:r>
            <a:r>
              <a:rPr lang="it-IT" sz="4000" dirty="0" smtClean="0"/>
              <a:t> DELLA CHIESA ROMANA CONTRO LE DOTTRINE PROTESTANTI</a:t>
            </a:r>
            <a:endParaRPr lang="it-IT" sz="4000" dirty="0"/>
          </a:p>
        </p:txBody>
      </p:sp>
      <p:sp>
        <p:nvSpPr>
          <p:cNvPr id="3" name="Rettangolo 2"/>
          <p:cNvSpPr/>
          <p:nvPr/>
        </p:nvSpPr>
        <p:spPr>
          <a:xfrm>
            <a:off x="2895600" y="4312920"/>
            <a:ext cx="6065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RIFORMA CATTOLICA </a:t>
            </a:r>
            <a:r>
              <a:rPr lang="it-IT" sz="3200" dirty="0" smtClean="0"/>
              <a:t>= </a:t>
            </a:r>
            <a:r>
              <a:rPr lang="it-IT" sz="3200" b="1" i="1" dirty="0" smtClean="0"/>
              <a:t>MIGLIORAMENTI CHE SI CERCÒ </a:t>
            </a:r>
            <a:r>
              <a:rPr lang="it-IT" sz="3200" b="1" i="1" dirty="0" err="1" smtClean="0"/>
              <a:t>DI</a:t>
            </a:r>
            <a:r>
              <a:rPr lang="it-IT" sz="3200" b="1" i="1" dirty="0" smtClean="0"/>
              <a:t> ATTURARE ALL’INTERNO DELLA RELIGIONE CATTOLICA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457200" y="253174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CONTRORIFORMA</a:t>
            </a:r>
            <a:r>
              <a:rPr lang="it-IT" sz="3200" dirty="0" smtClean="0"/>
              <a:t> = AZIONI RIVOLTE </a:t>
            </a:r>
            <a:r>
              <a:rPr lang="it-IT" sz="3200" b="1" dirty="0" smtClean="0"/>
              <a:t>CONTRO</a:t>
            </a:r>
            <a:r>
              <a:rPr lang="it-IT" sz="3200" dirty="0" smtClean="0"/>
              <a:t> IL PROTESTANTESIMO</a:t>
            </a:r>
          </a:p>
        </p:txBody>
      </p:sp>
      <p:cxnSp>
        <p:nvCxnSpPr>
          <p:cNvPr id="6" name="Connettore 2 5"/>
          <p:cNvCxnSpPr/>
          <p:nvPr/>
        </p:nvCxnSpPr>
        <p:spPr>
          <a:xfrm rot="10800000" flipV="1">
            <a:off x="4419600" y="1917797"/>
            <a:ext cx="975360" cy="855881"/>
          </a:xfrm>
          <a:prstGeom prst="curvedConnector3">
            <a:avLst>
              <a:gd name="adj1" fmla="val 29688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Connettore 2 5"/>
          <p:cNvCxnSpPr/>
          <p:nvPr/>
        </p:nvCxnSpPr>
        <p:spPr>
          <a:xfrm rot="16200000" flipH="1">
            <a:off x="5857637" y="2582881"/>
            <a:ext cx="2183607" cy="853440"/>
          </a:xfrm>
          <a:prstGeom prst="curvedConnector3">
            <a:avLst>
              <a:gd name="adj1" fmla="val 2347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sualizza immagine di origine"/>
          <p:cNvPicPr>
            <a:picLocks noChangeAspect="1" noChangeArrowheads="1"/>
          </p:cNvPicPr>
          <p:nvPr/>
        </p:nvPicPr>
        <p:blipFill>
          <a:blip r:embed="rId2"/>
          <a:srcRect t="10394"/>
          <a:stretch>
            <a:fillRect/>
          </a:stretch>
        </p:blipFill>
        <p:spPr bwMode="auto">
          <a:xfrm>
            <a:off x="1" y="0"/>
            <a:ext cx="9143999" cy="6858001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341314" y="198454"/>
            <a:ext cx="839120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1542: CONCILIO </a:t>
            </a:r>
            <a:r>
              <a:rPr lang="it-IT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TRENTO</a:t>
            </a:r>
            <a:endParaRPr lang="it-IT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isualizza immagine di 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463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55320" y="3764280"/>
            <a:ext cx="7940040" cy="175432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CONCILIO ECUMENICO </a:t>
            </a:r>
            <a:r>
              <a:rPr lang="it-IT" sz="3600" dirty="0" smtClean="0"/>
              <a:t>APERTO DA </a:t>
            </a:r>
            <a:r>
              <a:rPr lang="it-IT" sz="3600" b="1" dirty="0" smtClean="0"/>
              <a:t>PAOLO III</a:t>
            </a:r>
          </a:p>
          <a:p>
            <a:pPr algn="r"/>
            <a:r>
              <a:rPr lang="it-IT" sz="3600" dirty="0" smtClean="0"/>
              <a:t>DURA </a:t>
            </a:r>
            <a:r>
              <a:rPr lang="it-IT" sz="3600" b="1" dirty="0" smtClean="0"/>
              <a:t>21 ANNI</a:t>
            </a:r>
            <a:endParaRPr lang="it-IT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777240" y="3276600"/>
            <a:ext cx="262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SI CERCÒ </a:t>
            </a:r>
            <a:r>
              <a:rPr lang="it-IT" sz="3600" dirty="0" err="1" smtClean="0"/>
              <a:t>DI</a:t>
            </a:r>
            <a:endParaRPr lang="it-IT" sz="3600" dirty="0"/>
          </a:p>
        </p:txBody>
      </p:sp>
      <p:sp>
        <p:nvSpPr>
          <p:cNvPr id="33" name="Rettangolo 32"/>
          <p:cNvSpPr/>
          <p:nvPr/>
        </p:nvSpPr>
        <p:spPr>
          <a:xfrm>
            <a:off x="4572000" y="1522274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1) </a:t>
            </a:r>
            <a:r>
              <a:rPr lang="it-IT" sz="3600" b="1" dirty="0" smtClean="0"/>
              <a:t>NEGARE</a:t>
            </a:r>
            <a:r>
              <a:rPr lang="it-IT" sz="3600" dirty="0" smtClean="0"/>
              <a:t> TUTTE LE AFFERMAZIONI DEI PROTESTANTI </a:t>
            </a:r>
            <a:endParaRPr lang="it-IT" sz="3600" dirty="0"/>
          </a:p>
        </p:txBody>
      </p:sp>
      <p:sp>
        <p:nvSpPr>
          <p:cNvPr id="34" name="Rettangolo 33"/>
          <p:cNvSpPr/>
          <p:nvPr/>
        </p:nvSpPr>
        <p:spPr>
          <a:xfrm>
            <a:off x="4572000" y="4334975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2) </a:t>
            </a:r>
            <a:r>
              <a:rPr lang="it-IT" sz="3600" b="1" dirty="0" smtClean="0"/>
              <a:t>CHIARIRE</a:t>
            </a:r>
            <a:r>
              <a:rPr lang="it-IT" sz="3600" dirty="0" smtClean="0"/>
              <a:t> LA DOTTRINA CRISTIANA</a:t>
            </a:r>
            <a:endParaRPr lang="it-IT" sz="3600" dirty="0"/>
          </a:p>
        </p:txBody>
      </p:sp>
      <p:cxnSp>
        <p:nvCxnSpPr>
          <p:cNvPr id="37" name="Connettore 4 36"/>
          <p:cNvCxnSpPr/>
          <p:nvPr/>
        </p:nvCxnSpPr>
        <p:spPr>
          <a:xfrm flipV="1">
            <a:off x="1325880" y="2164080"/>
            <a:ext cx="2971800" cy="8686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4 37"/>
          <p:cNvCxnSpPr/>
          <p:nvPr/>
        </p:nvCxnSpPr>
        <p:spPr>
          <a:xfrm>
            <a:off x="1325880" y="4066460"/>
            <a:ext cx="2971800" cy="8686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160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65760" y="2270760"/>
            <a:ext cx="8397240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CONCILIO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: IL </a:t>
            </a:r>
            <a:r>
              <a:rPr lang="it-IT" sz="3200" b="1" i="1" dirty="0" smtClean="0">
                <a:latin typeface="Arial"/>
                <a:ea typeface="Times New Roman"/>
                <a:cs typeface="Times New Roman"/>
              </a:rPr>
              <a:t>BATTESIMO CANCELLA IL PECCATO ORIGINALE</a:t>
            </a:r>
            <a:endParaRPr lang="it-IT" sz="3200" dirty="0" smtClean="0">
              <a:latin typeface="Arial"/>
              <a:ea typeface="Times New Roman"/>
              <a:cs typeface="Times New Roman"/>
            </a:endParaRPr>
          </a:p>
          <a:p>
            <a:endParaRPr lang="it-IT" sz="3200" dirty="0" smtClean="0">
              <a:latin typeface="Arial"/>
              <a:ea typeface="Times New Roman"/>
              <a:cs typeface="Times New Roman"/>
            </a:endParaRPr>
          </a:p>
          <a:p>
            <a:r>
              <a:rPr lang="it-IT" sz="3200" dirty="0" smtClean="0">
                <a:latin typeface="Arial"/>
                <a:ea typeface="Times New Roman"/>
                <a:cs typeface="Times New Roman"/>
              </a:rPr>
              <a:t>STA POI ALL’UOMO CONSERVARE LA PROPRIA ANIMA PULITA, OSSERVANDO I COMANDAMENTI DIVINI (L’UOMO HA UNA </a:t>
            </a:r>
            <a:r>
              <a:rPr lang="it-IT" sz="3200" b="1" i="1" dirty="0" smtClean="0">
                <a:latin typeface="Arial"/>
                <a:ea typeface="Times New Roman"/>
                <a:cs typeface="Times New Roman"/>
              </a:rPr>
              <a:t>PARTE ATTIVA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, </a:t>
            </a:r>
            <a:r>
              <a:rPr lang="it-IT" sz="3200" b="1" i="1" dirty="0" smtClean="0">
                <a:latin typeface="Arial"/>
                <a:ea typeface="Times New Roman"/>
                <a:cs typeface="Times New Roman"/>
              </a:rPr>
              <a:t>SCEGLIE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 IL BENE O IL MALE)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365760" y="498110"/>
            <a:ext cx="8092440" cy="13726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it-IT" sz="3200" b="1" dirty="0" smtClean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LUTERO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: L’</a:t>
            </a:r>
            <a:r>
              <a:rPr lang="it-IT" sz="3200" b="1" i="1" dirty="0" smtClean="0">
                <a:latin typeface="Arial"/>
                <a:ea typeface="Times New Roman"/>
                <a:cs typeface="Times New Roman"/>
              </a:rPr>
              <a:t>UOMO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 È </a:t>
            </a:r>
            <a:r>
              <a:rPr lang="it-IT" sz="3200" b="1" i="1" dirty="0" smtClean="0">
                <a:latin typeface="Arial"/>
                <a:ea typeface="Times New Roman"/>
                <a:cs typeface="Times New Roman"/>
              </a:rPr>
              <a:t>MALVAGIO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, CORROTTO DAL </a:t>
            </a:r>
            <a:r>
              <a:rPr lang="it-IT" sz="3200" b="1" i="1" dirty="0" smtClean="0">
                <a:latin typeface="Arial"/>
                <a:ea typeface="Times New Roman"/>
                <a:cs typeface="Times New Roman"/>
              </a:rPr>
              <a:t>PECCATO ORIGINALE</a:t>
            </a:r>
            <a:endParaRPr lang="it-IT" sz="32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0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74320" y="289560"/>
            <a:ext cx="8641080" cy="20128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it-IT" sz="3200" b="1" dirty="0" smtClean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LUTERO</a:t>
            </a:r>
            <a:r>
              <a:rPr lang="it-IT" sz="3200" b="1" dirty="0" smtClean="0">
                <a:latin typeface="Arial"/>
                <a:ea typeface="Times New Roman"/>
                <a:cs typeface="Times New Roman"/>
              </a:rPr>
              <a:t>: </a:t>
            </a:r>
            <a:r>
              <a:rPr lang="it-IT" sz="3200" b="1" i="1" dirty="0" smtClean="0">
                <a:latin typeface="Arial"/>
                <a:ea typeface="Times New Roman"/>
                <a:cs typeface="Times New Roman"/>
              </a:rPr>
              <a:t>NON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 SONO AMMESSI </a:t>
            </a:r>
            <a:r>
              <a:rPr lang="it-IT" sz="3200" b="1" i="1" dirty="0" smtClean="0">
                <a:latin typeface="Arial"/>
                <a:ea typeface="Times New Roman"/>
                <a:cs typeface="Times New Roman"/>
              </a:rPr>
              <a:t>SACRAMENTI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 PARTICOLARI, SE NON BATTESIMO ED EUCARESTIA</a:t>
            </a:r>
            <a:endParaRPr lang="it-IT" sz="32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74320" y="3230880"/>
            <a:ext cx="8641080" cy="32932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it-IT" sz="3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CONCILIO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: SONO I </a:t>
            </a:r>
            <a:r>
              <a:rPr lang="it-IT" sz="3200" b="1" i="1" dirty="0" smtClean="0">
                <a:latin typeface="Arial"/>
                <a:ea typeface="Times New Roman"/>
                <a:cs typeface="Times New Roman"/>
              </a:rPr>
              <a:t>SACRAMENTI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 A COMUNICARE LA GRAZIA </a:t>
            </a:r>
            <a:r>
              <a:rPr lang="it-IT" sz="3200" dirty="0" err="1" smtClean="0">
                <a:latin typeface="Arial"/>
                <a:ea typeface="Times New Roman"/>
                <a:cs typeface="Times New Roman"/>
              </a:rPr>
              <a:t>DI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 DIO; PER QUESTO </a:t>
            </a:r>
            <a:r>
              <a:rPr lang="it-IT" sz="3200" b="1" i="1" dirty="0" smtClean="0">
                <a:latin typeface="Arial"/>
                <a:ea typeface="Times New Roman"/>
                <a:cs typeface="Times New Roman"/>
              </a:rPr>
              <a:t>È NECESSARIO CHE ESISTA IL SACERDOZIO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 (SOLO IL CLERO PUÒ AMMINISTRARE I SACRAMENTI).</a:t>
            </a:r>
            <a:endParaRPr lang="it-IT" sz="32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0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0040" y="412331"/>
            <a:ext cx="8488680" cy="20128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it-IT" sz="3200" b="1" dirty="0" smtClean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LUTERO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: IL </a:t>
            </a:r>
            <a:r>
              <a:rPr lang="it-IT" sz="3200" b="1" i="1" dirty="0" smtClean="0">
                <a:latin typeface="Arial"/>
                <a:ea typeface="Times New Roman"/>
                <a:cs typeface="Times New Roman"/>
              </a:rPr>
              <a:t>FEDELE LEGGE E INTERPRETA LA SACRA SCRITTURA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 DA SOLO.</a:t>
            </a:r>
            <a:endParaRPr lang="it-IT" sz="32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0040" y="3185160"/>
            <a:ext cx="8488680" cy="32932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it-IT" sz="3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CONCILIO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: LA </a:t>
            </a:r>
            <a:r>
              <a:rPr lang="it-IT" sz="3200" b="1" dirty="0" smtClean="0">
                <a:latin typeface="Arial"/>
                <a:ea typeface="Times New Roman"/>
                <a:cs typeface="Times New Roman"/>
              </a:rPr>
              <a:t>CHIESA DEVE MEDIARE 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FRA IL FEDELE E LA BIBBIA: SOLO ALLA CHIESA SPETTA IL COMPITO </a:t>
            </a:r>
            <a:r>
              <a:rPr lang="it-IT" sz="3200" dirty="0" err="1" smtClean="0">
                <a:latin typeface="Arial"/>
                <a:ea typeface="Times New Roman"/>
                <a:cs typeface="Times New Roman"/>
              </a:rPr>
              <a:t>DI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 INTERPRETARE E SPIEGARE IL SIGNIFICATO DELLA SACRA SCRITTURA.</a:t>
            </a:r>
            <a:endParaRPr lang="it-IT" sz="32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0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4800" y="351371"/>
            <a:ext cx="8351520" cy="13083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it-IT" sz="3200" b="1" dirty="0" smtClean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LUTERO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: LA BIBBIA È L’UNICA FONTE </a:t>
            </a:r>
            <a:r>
              <a:rPr lang="it-IT" sz="3200" dirty="0" err="1" smtClean="0">
                <a:latin typeface="Arial"/>
                <a:ea typeface="Times New Roman"/>
                <a:cs typeface="Times New Roman"/>
              </a:rPr>
              <a:t>DI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 VERITÀ</a:t>
            </a:r>
            <a:endParaRPr lang="it-IT" sz="32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4800" y="2560320"/>
            <a:ext cx="8351520" cy="39333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it-IT" sz="3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CONCILIO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: DEVE ESSERCI </a:t>
            </a:r>
            <a:r>
              <a:rPr lang="it-IT" sz="3200" b="1" i="1" dirty="0" smtClean="0">
                <a:latin typeface="Arial"/>
                <a:ea typeface="Times New Roman"/>
                <a:cs typeface="Times New Roman"/>
              </a:rPr>
              <a:t>RISPETTO PER LA TRADIZIONE</a:t>
            </a:r>
            <a:r>
              <a:rPr lang="it-IT" sz="3200" dirty="0" smtClean="0">
                <a:latin typeface="Arial"/>
                <a:ea typeface="Times New Roman"/>
                <a:cs typeface="Times New Roman"/>
              </a:rPr>
              <a:t> DELLA CHIESA. ANCHE COSE NON SCRITTE NELLA BIBBIA, MA ORMAI TRADIZIONALI, VANNO ACCETTATE (PURGATORIO;  INDULGENZE; PELLEGRINAGGI ECC.)</a:t>
            </a:r>
            <a:endParaRPr lang="it-IT" sz="32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0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428</Words>
  <Application>Microsoft Office PowerPoint</Application>
  <PresentationFormat>Presentazione su schermo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Arianna Breda</dc:creator>
  <cp:lastModifiedBy>simone.dell@libero.it</cp:lastModifiedBy>
  <cp:revision>63</cp:revision>
  <dcterms:created xsi:type="dcterms:W3CDTF">2018-03-21T16:01:03Z</dcterms:created>
  <dcterms:modified xsi:type="dcterms:W3CDTF">2021-10-21T12:03:12Z</dcterms:modified>
</cp:coreProperties>
</file>